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1203" y="2389909"/>
            <a:ext cx="7766936" cy="3273138"/>
          </a:xfrm>
        </p:spPr>
        <p:txBody>
          <a:bodyPr/>
          <a:lstStyle/>
          <a:p>
            <a:pPr algn="ctr"/>
            <a:r>
              <a:rPr lang="en-US" sz="4400" dirty="0" smtClean="0"/>
              <a:t>Child Development Model</a:t>
            </a:r>
            <a:br>
              <a:rPr lang="en-US" sz="4400" dirty="0" smtClean="0"/>
            </a:br>
            <a:r>
              <a:rPr lang="en-US" sz="4400" dirty="0" smtClean="0"/>
              <a:t/>
            </a:r>
            <a:br>
              <a:rPr lang="en-US" sz="4400" dirty="0" smtClean="0"/>
            </a:br>
            <a:r>
              <a:rPr lang="en-US" sz="4400" dirty="0" smtClean="0"/>
              <a:t>Institution Affiliation</a:t>
            </a:r>
            <a:br>
              <a:rPr lang="en-US" sz="4400" dirty="0" smtClean="0"/>
            </a:br>
            <a:r>
              <a:rPr lang="en-US" sz="4400" dirty="0" smtClean="0"/>
              <a:t> </a:t>
            </a:r>
            <a:br>
              <a:rPr lang="en-US" sz="4400" dirty="0" smtClean="0"/>
            </a:br>
            <a:r>
              <a:rPr lang="en-US" sz="4400" dirty="0" smtClean="0"/>
              <a:t>students’ Name</a:t>
            </a:r>
            <a:br>
              <a:rPr lang="en-US" sz="4400" dirty="0" smtClean="0"/>
            </a:br>
            <a:r>
              <a:rPr lang="en-US" sz="4400" dirty="0" smtClean="0"/>
              <a:t/>
            </a:r>
            <a:br>
              <a:rPr lang="en-US" sz="4400" dirty="0" smtClean="0"/>
            </a:br>
            <a:r>
              <a:rPr lang="en-US" sz="4400" dirty="0" smtClean="0"/>
              <a:t>D</a:t>
            </a:r>
            <a:r>
              <a:rPr lang="en-US" sz="4400" dirty="0" smtClean="0"/>
              <a:t>ate of Presentation </a:t>
            </a:r>
            <a:endParaRPr lang="en-US" sz="4400" dirty="0"/>
          </a:p>
        </p:txBody>
      </p:sp>
      <p:sp>
        <p:nvSpPr>
          <p:cNvPr id="3" name="Subtitle 2"/>
          <p:cNvSpPr>
            <a:spLocks noGrp="1"/>
          </p:cNvSpPr>
          <p:nvPr>
            <p:ph type="subTitle" idx="1"/>
          </p:nvPr>
        </p:nvSpPr>
        <p:spPr>
          <a:xfrm flipV="1">
            <a:off x="1351203" y="6851841"/>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3762506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Piaget theory of cognitive development</a:t>
            </a:r>
          </a:p>
        </p:txBody>
      </p:sp>
      <p:sp>
        <p:nvSpPr>
          <p:cNvPr id="3" name="Content Placeholder 2"/>
          <p:cNvSpPr>
            <a:spLocks noGrp="1"/>
          </p:cNvSpPr>
          <p:nvPr>
            <p:ph idx="1"/>
          </p:nvPr>
        </p:nvSpPr>
        <p:spPr>
          <a:xfrm>
            <a:off x="561424" y="2662865"/>
            <a:ext cx="8596668" cy="3880773"/>
          </a:xfrm>
        </p:spPr>
        <p:txBody>
          <a:bodyPr>
            <a:normAutofit lnSpcReduction="10000"/>
          </a:bodyPr>
          <a:lstStyle/>
          <a:p>
            <a:pPr>
              <a:lnSpc>
                <a:spcPct val="150000"/>
              </a:lnSpc>
            </a:pPr>
            <a:r>
              <a:rPr lang="en-US" dirty="0"/>
              <a:t>Piaget theory of cognitive development was developed by Jean Piaget in 1936. the theory suggests that children go through four stages of mental development during their growth. Piaget’s theory not only focuses on the understanding of how children acquire knowledge but also focuses on the understanding the nature of intelligence.</a:t>
            </a:r>
          </a:p>
          <a:p>
            <a:pPr>
              <a:lnSpc>
                <a:spcPct val="150000"/>
              </a:lnSpc>
            </a:pPr>
            <a:r>
              <a:rPr lang="en-US" dirty="0"/>
              <a:t>Jean Piaget, a Swiss psychologist, studied children in the early 20th century. Being an employee at the </a:t>
            </a:r>
            <a:r>
              <a:rPr lang="en-US" dirty="0" err="1"/>
              <a:t>Binet</a:t>
            </a:r>
            <a:r>
              <a:rPr lang="en-US" dirty="0"/>
              <a:t> Institute in the 1920s, Piaget was intrigued with the reasons children gave their wrong answers to the questions that required logical thinking. </a:t>
            </a:r>
          </a:p>
        </p:txBody>
      </p:sp>
    </p:spTree>
    <p:extLst>
      <p:ext uri="{BB962C8B-B14F-4D97-AF65-F5344CB8AC3E}">
        <p14:creationId xmlns:p14="http://schemas.microsoft.com/office/powerpoint/2010/main" val="408071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a:lnSpc>
                <a:spcPct val="150000"/>
              </a:lnSpc>
            </a:pPr>
            <a:r>
              <a:rPr lang="en-US" dirty="0" smtClean="0"/>
              <a:t>He </a:t>
            </a:r>
            <a:r>
              <a:rPr lang="en-US" dirty="0"/>
              <a:t>concluded that the incorrect answers given by children revealed important differences between the thinking of adults and children.</a:t>
            </a:r>
          </a:p>
          <a:p>
            <a:pPr>
              <a:lnSpc>
                <a:spcPct val="150000"/>
              </a:lnSpc>
            </a:pPr>
            <a:r>
              <a:rPr lang="en-US" dirty="0"/>
              <a:t>Piaget became the first psychologist to study cognitive development. He contributed to a series of simple but ingenious tests to reveal different cognitive abilities. Other contributions include a stage theory of child cognitive development and detailed observational studies of cognition in children</a:t>
            </a:r>
          </a:p>
          <a:p>
            <a:endParaRPr lang="en-US" dirty="0"/>
          </a:p>
        </p:txBody>
      </p:sp>
    </p:spTree>
    <p:extLst>
      <p:ext uri="{BB962C8B-B14F-4D97-AF65-F5344CB8AC3E}">
        <p14:creationId xmlns:p14="http://schemas.microsoft.com/office/powerpoint/2010/main" val="110429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Piaget developed the theory</a:t>
            </a:r>
            <a:br>
              <a:rPr lang="en-US" dirty="0"/>
            </a:br>
            <a:endParaRPr lang="en-US" dirty="0"/>
          </a:p>
        </p:txBody>
      </p:sp>
      <p:sp>
        <p:nvSpPr>
          <p:cNvPr id="3" name="Content Placeholder 2"/>
          <p:cNvSpPr>
            <a:spLocks noGrp="1"/>
          </p:cNvSpPr>
          <p:nvPr>
            <p:ph idx="1"/>
          </p:nvPr>
        </p:nvSpPr>
        <p:spPr/>
        <p:txBody>
          <a:bodyPr/>
          <a:lstStyle/>
          <a:p>
            <a:pPr>
              <a:lnSpc>
                <a:spcPct val="150000"/>
              </a:lnSpc>
            </a:pPr>
            <a:r>
              <a:rPr lang="en-US" dirty="0" smtClean="0"/>
              <a:t>Piaget </a:t>
            </a:r>
            <a:r>
              <a:rPr lang="en-US" dirty="0"/>
              <a:t>used the IQ test to measure how well children could spell, count, or solve problems</a:t>
            </a:r>
            <a:r>
              <a:rPr lang="en-US" dirty="0" smtClean="0"/>
              <a:t>.</a:t>
            </a:r>
          </a:p>
          <a:p>
            <a:pPr>
              <a:lnSpc>
                <a:spcPct val="150000"/>
              </a:lnSpc>
            </a:pPr>
            <a:r>
              <a:rPr lang="en-US" dirty="0" smtClean="0"/>
              <a:t> </a:t>
            </a:r>
            <a:r>
              <a:rPr lang="en-US" dirty="0"/>
              <a:t>He graded their IQ based on these considerations. Before Piaget’s work, it was assumed that children were less competent thinkers than adults. </a:t>
            </a:r>
            <a:endParaRPr lang="en-US" dirty="0" smtClean="0"/>
          </a:p>
          <a:p>
            <a:pPr>
              <a:lnSpc>
                <a:spcPct val="150000"/>
              </a:lnSpc>
            </a:pPr>
            <a:r>
              <a:rPr lang="en-US" dirty="0" smtClean="0"/>
              <a:t>Piaget </a:t>
            </a:r>
            <a:r>
              <a:rPr lang="en-US" dirty="0"/>
              <a:t>showed that children think strikingly in different ways compared to adults. </a:t>
            </a:r>
          </a:p>
        </p:txBody>
      </p:sp>
    </p:spTree>
    <p:extLst>
      <p:ext uri="{BB962C8B-B14F-4D97-AF65-F5344CB8AC3E}">
        <p14:creationId xmlns:p14="http://schemas.microsoft.com/office/powerpoint/2010/main" val="2852086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a:lnSpc>
                <a:spcPct val="150000"/>
              </a:lnSpc>
            </a:pPr>
            <a:r>
              <a:rPr lang="en-US" dirty="0" smtClean="0"/>
              <a:t>Piaget </a:t>
            </a:r>
            <a:r>
              <a:rPr lang="en-US" dirty="0"/>
              <a:t>contended that children are born with a very basic structure on which all subsequent knowledge and learning are based. </a:t>
            </a:r>
            <a:endParaRPr lang="en-US" dirty="0" smtClean="0"/>
          </a:p>
          <a:p>
            <a:pPr>
              <a:lnSpc>
                <a:spcPct val="150000"/>
              </a:lnSpc>
            </a:pPr>
            <a:r>
              <a:rPr lang="en-US" dirty="0" smtClean="0"/>
              <a:t>Piaget </a:t>
            </a:r>
            <a:r>
              <a:rPr lang="en-US" dirty="0"/>
              <a:t>aimed at explaining the processes by which infants </a:t>
            </a:r>
            <a:r>
              <a:rPr lang="en-US" dirty="0" smtClean="0"/>
              <a:t>developed </a:t>
            </a:r>
            <a:r>
              <a:rPr lang="en-US" dirty="0"/>
              <a:t>into an individual who can think and reason using hypotheses</a:t>
            </a:r>
            <a:r>
              <a:rPr lang="en-US" dirty="0" smtClean="0"/>
              <a:t>.</a:t>
            </a:r>
          </a:p>
          <a:p>
            <a:pPr>
              <a:lnSpc>
                <a:spcPct val="150000"/>
              </a:lnSpc>
            </a:pPr>
            <a:r>
              <a:rPr lang="en-US" dirty="0" smtClean="0"/>
              <a:t> </a:t>
            </a:r>
            <a:r>
              <a:rPr lang="en-US" dirty="0"/>
              <a:t>According to Piaget, cognitive development was a progressive reorganization of mental processes due to biological maturation and environmental experience.</a:t>
            </a:r>
          </a:p>
          <a:p>
            <a:endParaRPr lang="en-US" dirty="0"/>
          </a:p>
          <a:p>
            <a:endParaRPr lang="en-US" dirty="0"/>
          </a:p>
        </p:txBody>
      </p:sp>
    </p:spTree>
    <p:extLst>
      <p:ext uri="{BB962C8B-B14F-4D97-AF65-F5344CB8AC3E}">
        <p14:creationId xmlns:p14="http://schemas.microsoft.com/office/powerpoint/2010/main" val="2708652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Assumptions of the theory</a:t>
            </a:r>
          </a:p>
        </p:txBody>
      </p:sp>
      <p:sp>
        <p:nvSpPr>
          <p:cNvPr id="3" name="Content Placeholder 2"/>
          <p:cNvSpPr>
            <a:spLocks noGrp="1"/>
          </p:cNvSpPr>
          <p:nvPr>
            <p:ph idx="1"/>
          </p:nvPr>
        </p:nvSpPr>
        <p:spPr/>
        <p:txBody>
          <a:bodyPr/>
          <a:lstStyle/>
          <a:p>
            <a:pPr>
              <a:lnSpc>
                <a:spcPct val="150000"/>
              </a:lnSpc>
            </a:pPr>
            <a:r>
              <a:rPr lang="en-US" dirty="0"/>
              <a:t>Piaget made some assumptions about children while developing his theory of cognitive development. </a:t>
            </a:r>
            <a:r>
              <a:rPr lang="en-US" dirty="0" smtClean="0"/>
              <a:t>The </a:t>
            </a:r>
            <a:r>
              <a:rPr lang="en-US" dirty="0"/>
              <a:t>assumptions are:</a:t>
            </a:r>
          </a:p>
          <a:p>
            <a:pPr>
              <a:lnSpc>
                <a:spcPct val="150000"/>
              </a:lnSpc>
            </a:pPr>
            <a:r>
              <a:rPr lang="en-US" dirty="0"/>
              <a:t>Children learn things on their own without influence from older people</a:t>
            </a:r>
          </a:p>
          <a:p>
            <a:pPr>
              <a:lnSpc>
                <a:spcPct val="150000"/>
              </a:lnSpc>
            </a:pPr>
            <a:r>
              <a:rPr lang="en-US" dirty="0"/>
              <a:t>Children build their knowledge from their experiences</a:t>
            </a:r>
          </a:p>
          <a:p>
            <a:pPr>
              <a:lnSpc>
                <a:spcPct val="150000"/>
              </a:lnSpc>
            </a:pPr>
            <a:r>
              <a:rPr lang="en-US" dirty="0"/>
              <a:t>Nature motivates children to learn. They do not need rewards as motivation for learning.</a:t>
            </a:r>
          </a:p>
          <a:p>
            <a:endParaRPr lang="en-US" dirty="0"/>
          </a:p>
        </p:txBody>
      </p:sp>
    </p:spTree>
    <p:extLst>
      <p:ext uri="{BB962C8B-B14F-4D97-AF65-F5344CB8AC3E}">
        <p14:creationId xmlns:p14="http://schemas.microsoft.com/office/powerpoint/2010/main" val="460428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the theory</a:t>
            </a:r>
            <a:endParaRPr lang="en-US" dirty="0"/>
          </a:p>
        </p:txBody>
      </p:sp>
      <p:sp>
        <p:nvSpPr>
          <p:cNvPr id="3" name="Content Placeholder 2"/>
          <p:cNvSpPr>
            <a:spLocks noGrp="1"/>
          </p:cNvSpPr>
          <p:nvPr>
            <p:ph idx="1"/>
          </p:nvPr>
        </p:nvSpPr>
        <p:spPr/>
        <p:txBody>
          <a:bodyPr/>
          <a:lstStyle/>
          <a:p>
            <a:pPr>
              <a:lnSpc>
                <a:spcPct val="150000"/>
              </a:lnSpc>
            </a:pPr>
            <a:r>
              <a:rPr lang="en-US" dirty="0"/>
              <a:t>There are three components to Piaget’s cognitive theory</a:t>
            </a:r>
          </a:p>
          <a:p>
            <a:pPr>
              <a:lnSpc>
                <a:spcPct val="150000"/>
              </a:lnSpc>
            </a:pPr>
            <a:r>
              <a:rPr lang="en-US" dirty="0"/>
              <a:t>Schemas</a:t>
            </a:r>
          </a:p>
          <a:p>
            <a:pPr>
              <a:lnSpc>
                <a:spcPct val="150000"/>
              </a:lnSpc>
            </a:pPr>
            <a:r>
              <a:rPr lang="en-US" dirty="0"/>
              <a:t>Adaptation processes (equilibrium, assimilation, and accommodation). </a:t>
            </a:r>
            <a:endParaRPr lang="en-US" dirty="0" smtClean="0"/>
          </a:p>
          <a:p>
            <a:pPr>
              <a:lnSpc>
                <a:spcPct val="150000"/>
              </a:lnSpc>
            </a:pPr>
            <a:r>
              <a:rPr lang="en-US" dirty="0" smtClean="0"/>
              <a:t>They </a:t>
            </a:r>
            <a:r>
              <a:rPr lang="en-US" dirty="0"/>
              <a:t>enable transition from one stage to another.</a:t>
            </a:r>
          </a:p>
          <a:p>
            <a:pPr>
              <a:lnSpc>
                <a:spcPct val="150000"/>
              </a:lnSpc>
            </a:pPr>
            <a:r>
              <a:rPr lang="en-US" dirty="0"/>
              <a:t>Stages of </a:t>
            </a:r>
            <a:r>
              <a:rPr lang="en-US" dirty="0" smtClean="0"/>
              <a:t>development: sensorimotor</a:t>
            </a:r>
            <a:r>
              <a:rPr lang="en-US" dirty="0"/>
              <a:t>, preoperational, concrete operational and formal operational</a:t>
            </a:r>
          </a:p>
          <a:p>
            <a:endParaRPr lang="en-US" dirty="0"/>
          </a:p>
        </p:txBody>
      </p:sp>
    </p:spTree>
    <p:extLst>
      <p:ext uri="{BB962C8B-B14F-4D97-AF65-F5344CB8AC3E}">
        <p14:creationId xmlns:p14="http://schemas.microsoft.com/office/powerpoint/2010/main" val="3128073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Schemas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smtClean="0"/>
              <a:t>Schemas </a:t>
            </a:r>
            <a:r>
              <a:rPr lang="en-US" dirty="0"/>
              <a:t>are the mental and physical actions that are involved in understanding and knowing during</a:t>
            </a:r>
            <a:r>
              <a:rPr lang="en-US" dirty="0" smtClean="0"/>
              <a:t>.</a:t>
            </a:r>
          </a:p>
          <a:p>
            <a:pPr>
              <a:lnSpc>
                <a:spcPct val="150000"/>
              </a:lnSpc>
            </a:pPr>
            <a:r>
              <a:rPr lang="en-US" dirty="0" smtClean="0"/>
              <a:t> </a:t>
            </a:r>
            <a:r>
              <a:rPr lang="en-US" dirty="0"/>
              <a:t>Piaget defined a schema as the building blocks of cognitive models which enable us to form a mental representation of the world. </a:t>
            </a:r>
            <a:endParaRPr lang="en-US" dirty="0" smtClean="0"/>
          </a:p>
          <a:p>
            <a:pPr>
              <a:lnSpc>
                <a:spcPct val="150000"/>
              </a:lnSpc>
            </a:pPr>
            <a:r>
              <a:rPr lang="en-US" dirty="0" smtClean="0"/>
              <a:t>They </a:t>
            </a:r>
            <a:r>
              <a:rPr lang="en-US" dirty="0"/>
              <a:t>are categories of knowledge that help in interpreting and understanding the world. </a:t>
            </a:r>
            <a:endParaRPr lang="en-US" dirty="0" smtClean="0"/>
          </a:p>
          <a:p>
            <a:pPr>
              <a:lnSpc>
                <a:spcPct val="150000"/>
              </a:lnSpc>
            </a:pPr>
            <a:r>
              <a:rPr lang="en-US" dirty="0" smtClean="0"/>
              <a:t>In </a:t>
            </a:r>
            <a:r>
              <a:rPr lang="en-US" dirty="0"/>
              <a:t>Piaget’s view, a schema includes both a category of knowledge and the process of obtaining that knowledge. </a:t>
            </a:r>
            <a:endParaRPr lang="en-US" dirty="0" smtClean="0"/>
          </a:p>
          <a:p>
            <a:pPr>
              <a:lnSpc>
                <a:spcPct val="150000"/>
              </a:lnSpc>
            </a:pPr>
            <a:r>
              <a:rPr lang="en-US" dirty="0" smtClean="0"/>
              <a:t>Experiences </a:t>
            </a:r>
            <a:r>
              <a:rPr lang="en-US" dirty="0"/>
              <a:t>are used to build, add to or change previously existing schemas.</a:t>
            </a:r>
          </a:p>
          <a:p>
            <a:endParaRPr lang="en-US" dirty="0"/>
          </a:p>
        </p:txBody>
      </p:sp>
    </p:spTree>
    <p:extLst>
      <p:ext uri="{BB962C8B-B14F-4D97-AF65-F5344CB8AC3E}">
        <p14:creationId xmlns:p14="http://schemas.microsoft.com/office/powerpoint/2010/main" val="2738390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Wadsworth (2004) suggests that schemata (the plural of schema) be thought of as 'index cards' filed in the brain, each one telling an individual how to react to incoming stimuli or information.</a:t>
            </a:r>
          </a:p>
          <a:p>
            <a:pPr>
              <a:lnSpc>
                <a:spcPct val="150000"/>
              </a:lnSpc>
            </a:pPr>
            <a:r>
              <a:rPr lang="en-US" dirty="0"/>
              <a:t>According to Piaget, newborn babies have small number of innate schemas</a:t>
            </a:r>
            <a:r>
              <a:rPr lang="en-US" dirty="0" smtClean="0"/>
              <a:t>.</a:t>
            </a:r>
          </a:p>
          <a:p>
            <a:pPr>
              <a:lnSpc>
                <a:spcPct val="150000"/>
              </a:lnSpc>
            </a:pPr>
            <a:r>
              <a:rPr lang="en-US" dirty="0" smtClean="0"/>
              <a:t> </a:t>
            </a:r>
            <a:r>
              <a:rPr lang="en-US" dirty="0"/>
              <a:t>Such neonatal schemas are the cognitive structures underlying innate reflexes</a:t>
            </a:r>
            <a:r>
              <a:rPr lang="en-US" dirty="0" smtClean="0"/>
              <a:t>.</a:t>
            </a:r>
          </a:p>
          <a:p>
            <a:pPr>
              <a:lnSpc>
                <a:spcPct val="150000"/>
              </a:lnSpc>
            </a:pPr>
            <a:r>
              <a:rPr lang="en-US" dirty="0" smtClean="0"/>
              <a:t> </a:t>
            </a:r>
            <a:r>
              <a:rPr lang="en-US" dirty="0"/>
              <a:t>For example, a baby has a sucking reflex which is triggered by something touching the baby’s lips. </a:t>
            </a:r>
            <a:endParaRPr lang="en-US" dirty="0" smtClean="0"/>
          </a:p>
          <a:p>
            <a:pPr>
              <a:lnSpc>
                <a:spcPct val="150000"/>
              </a:lnSpc>
            </a:pPr>
            <a:r>
              <a:rPr lang="en-US" dirty="0" smtClean="0"/>
              <a:t>The </a:t>
            </a:r>
            <a:r>
              <a:rPr lang="en-US" dirty="0"/>
              <a:t>baby sucks a nipple, a comforter or a person’s finger. Piaget concluded that the baby has a sucking schema.</a:t>
            </a:r>
          </a:p>
        </p:txBody>
      </p:sp>
    </p:spTree>
    <p:extLst>
      <p:ext uri="{BB962C8B-B14F-4D97-AF65-F5344CB8AC3E}">
        <p14:creationId xmlns:p14="http://schemas.microsoft.com/office/powerpoint/2010/main" val="1371158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Adaptation </a:t>
            </a:r>
            <a:r>
              <a:rPr lang="en-US" dirty="0"/>
              <a:t>processes </a:t>
            </a:r>
            <a:br>
              <a:rPr lang="en-US" dirty="0"/>
            </a:br>
            <a:r>
              <a:rPr lang="en-US" dirty="0"/>
              <a:t>Assimilation </a:t>
            </a:r>
          </a:p>
        </p:txBody>
      </p:sp>
      <p:sp>
        <p:nvSpPr>
          <p:cNvPr id="3" name="Content Placeholder 2"/>
          <p:cNvSpPr>
            <a:spLocks noGrp="1"/>
          </p:cNvSpPr>
          <p:nvPr>
            <p:ph idx="1"/>
          </p:nvPr>
        </p:nvSpPr>
        <p:spPr/>
        <p:txBody>
          <a:bodyPr/>
          <a:lstStyle/>
          <a:p>
            <a:pPr>
              <a:lnSpc>
                <a:spcPct val="150000"/>
              </a:lnSpc>
            </a:pPr>
            <a:r>
              <a:rPr lang="en-US" dirty="0"/>
              <a:t>This is the process of taking in new information into already existing schemas</a:t>
            </a:r>
            <a:r>
              <a:rPr lang="en-US" dirty="0" smtClean="0"/>
              <a:t>.</a:t>
            </a:r>
          </a:p>
          <a:p>
            <a:pPr>
              <a:lnSpc>
                <a:spcPct val="150000"/>
              </a:lnSpc>
            </a:pPr>
            <a:r>
              <a:rPr lang="en-US" dirty="0" smtClean="0"/>
              <a:t> </a:t>
            </a:r>
            <a:r>
              <a:rPr lang="en-US" dirty="0"/>
              <a:t>The process is subjective since people tend to modify experiences slightly to fit in with their preexisting beliefs. </a:t>
            </a:r>
            <a:endParaRPr lang="en-US" dirty="0" smtClean="0"/>
          </a:p>
          <a:p>
            <a:pPr>
              <a:lnSpc>
                <a:spcPct val="150000"/>
              </a:lnSpc>
            </a:pPr>
            <a:r>
              <a:rPr lang="en-US" dirty="0" smtClean="0"/>
              <a:t>An </a:t>
            </a:r>
            <a:r>
              <a:rPr lang="en-US" dirty="0"/>
              <a:t>example of assimilation is when a 2-year-old child sees a man who is bald on top of his head and has long frizzy hair on the sides</a:t>
            </a:r>
            <a:r>
              <a:rPr lang="en-US" dirty="0" smtClean="0"/>
              <a:t>.</a:t>
            </a:r>
          </a:p>
          <a:p>
            <a:pPr>
              <a:lnSpc>
                <a:spcPct val="150000"/>
              </a:lnSpc>
            </a:pPr>
            <a:r>
              <a:rPr lang="en-US" dirty="0" smtClean="0"/>
              <a:t> </a:t>
            </a:r>
            <a:r>
              <a:rPr lang="en-US" dirty="0"/>
              <a:t>To his father’s horror, the toddler shouts “Clown, clown” (</a:t>
            </a:r>
            <a:r>
              <a:rPr lang="en-US" dirty="0" err="1"/>
              <a:t>Siegler</a:t>
            </a:r>
            <a:r>
              <a:rPr lang="en-US" dirty="0"/>
              <a:t> et al., 2003).</a:t>
            </a:r>
          </a:p>
        </p:txBody>
      </p:sp>
    </p:spTree>
    <p:extLst>
      <p:ext uri="{BB962C8B-B14F-4D97-AF65-F5344CB8AC3E}">
        <p14:creationId xmlns:p14="http://schemas.microsoft.com/office/powerpoint/2010/main" val="4086152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Accommodation</a:t>
            </a:r>
            <a:br>
              <a:rPr lang="en-US" dirty="0"/>
            </a:br>
            <a:endParaRPr lang="en-US" dirty="0"/>
          </a:p>
        </p:txBody>
      </p:sp>
      <p:sp>
        <p:nvSpPr>
          <p:cNvPr id="3" name="Content Placeholder 2"/>
          <p:cNvSpPr>
            <a:spLocks noGrp="1"/>
          </p:cNvSpPr>
          <p:nvPr>
            <p:ph idx="1"/>
          </p:nvPr>
        </p:nvSpPr>
        <p:spPr/>
        <p:txBody>
          <a:bodyPr>
            <a:normAutofit fontScale="92500"/>
          </a:bodyPr>
          <a:lstStyle/>
          <a:p>
            <a:pPr>
              <a:lnSpc>
                <a:spcPct val="150000"/>
              </a:lnSpc>
            </a:pPr>
            <a:r>
              <a:rPr lang="en-US" dirty="0" smtClean="0"/>
              <a:t>This </a:t>
            </a:r>
            <a:r>
              <a:rPr lang="en-US" dirty="0"/>
              <a:t>involves altering our existing schemas in light of new information. </a:t>
            </a:r>
            <a:endParaRPr lang="en-US" dirty="0" smtClean="0"/>
          </a:p>
          <a:p>
            <a:pPr>
              <a:lnSpc>
                <a:spcPct val="150000"/>
              </a:lnSpc>
            </a:pPr>
            <a:r>
              <a:rPr lang="en-US" dirty="0" smtClean="0"/>
              <a:t>Accommodation </a:t>
            </a:r>
            <a:r>
              <a:rPr lang="en-US" dirty="0"/>
              <a:t>involves modifying existing ideas as a result of new information. </a:t>
            </a:r>
            <a:endParaRPr lang="en-US" dirty="0" smtClean="0"/>
          </a:p>
          <a:p>
            <a:pPr>
              <a:lnSpc>
                <a:spcPct val="150000"/>
              </a:lnSpc>
            </a:pPr>
            <a:r>
              <a:rPr lang="en-US" dirty="0" smtClean="0"/>
              <a:t>An </a:t>
            </a:r>
            <a:r>
              <a:rPr lang="en-US" dirty="0"/>
              <a:t>example of accommodation using the example of clown is when the boy’s father explained to his child that the man was not a clown</a:t>
            </a:r>
            <a:r>
              <a:rPr lang="en-US" dirty="0" smtClean="0"/>
              <a:t>.</a:t>
            </a:r>
          </a:p>
          <a:p>
            <a:pPr>
              <a:lnSpc>
                <a:spcPct val="150000"/>
              </a:lnSpc>
            </a:pPr>
            <a:r>
              <a:rPr lang="en-US" dirty="0" smtClean="0"/>
              <a:t> </a:t>
            </a:r>
            <a:r>
              <a:rPr lang="en-US" dirty="0"/>
              <a:t>Although his hair like that of a clown, he was not wearing a funny costume and was not doing silly things which would make people laugh. </a:t>
            </a:r>
            <a:endParaRPr lang="en-US" dirty="0" smtClean="0"/>
          </a:p>
          <a:p>
            <a:pPr>
              <a:lnSpc>
                <a:spcPct val="150000"/>
              </a:lnSpc>
            </a:pPr>
            <a:r>
              <a:rPr lang="en-US" dirty="0" smtClean="0"/>
              <a:t>The </a:t>
            </a:r>
            <a:r>
              <a:rPr lang="en-US" dirty="0"/>
              <a:t>boy is convinced by his father’s words and changed his schema of clown and make this idea fit better to a standard concept of clown.</a:t>
            </a:r>
          </a:p>
          <a:p>
            <a:endParaRPr lang="en-US" dirty="0"/>
          </a:p>
        </p:txBody>
      </p:sp>
    </p:spTree>
    <p:extLst>
      <p:ext uri="{BB962C8B-B14F-4D97-AF65-F5344CB8AC3E}">
        <p14:creationId xmlns:p14="http://schemas.microsoft.com/office/powerpoint/2010/main" val="671741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Equilibrium</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pPr>
              <a:lnSpc>
                <a:spcPct val="150000"/>
              </a:lnSpc>
            </a:pPr>
            <a:r>
              <a:rPr lang="en-US" dirty="0" smtClean="0"/>
              <a:t>Equilibrium </a:t>
            </a:r>
            <a:r>
              <a:rPr lang="en-US" dirty="0"/>
              <a:t>is the force that moves development along. </a:t>
            </a:r>
            <a:endParaRPr lang="en-US" dirty="0" smtClean="0"/>
          </a:p>
          <a:p>
            <a:pPr>
              <a:lnSpc>
                <a:spcPct val="150000"/>
              </a:lnSpc>
            </a:pPr>
            <a:r>
              <a:rPr lang="en-US" dirty="0" smtClean="0"/>
              <a:t>Piaget </a:t>
            </a:r>
            <a:r>
              <a:rPr lang="en-US" dirty="0"/>
              <a:t>argued that that the path to cognitive development was not a steady one, rather it was full of leaps and bounds. </a:t>
            </a:r>
            <a:endParaRPr lang="en-US" dirty="0" smtClean="0"/>
          </a:p>
          <a:p>
            <a:pPr>
              <a:lnSpc>
                <a:spcPct val="150000"/>
              </a:lnSpc>
            </a:pPr>
            <a:r>
              <a:rPr lang="en-US" dirty="0" smtClean="0"/>
              <a:t>Equilibrium </a:t>
            </a:r>
            <a:r>
              <a:rPr lang="en-US" dirty="0"/>
              <a:t>occurs when a child’s schemas is able to deal with most new information through assimilation</a:t>
            </a:r>
            <a:r>
              <a:rPr lang="en-US" dirty="0" smtClean="0"/>
              <a:t>.</a:t>
            </a:r>
          </a:p>
          <a:p>
            <a:pPr>
              <a:lnSpc>
                <a:spcPct val="150000"/>
              </a:lnSpc>
            </a:pPr>
            <a:r>
              <a:rPr lang="en-US" dirty="0" smtClean="0"/>
              <a:t> </a:t>
            </a:r>
            <a:r>
              <a:rPr lang="en-US" dirty="0"/>
              <a:t>Disequilibrium, which Piaget believed is unpleasant, occurs when new information cannot be incorporated into existing schemas</a:t>
            </a:r>
            <a:r>
              <a:rPr lang="en-US" dirty="0" smtClean="0"/>
              <a:t>.</a:t>
            </a:r>
          </a:p>
          <a:p>
            <a:pPr>
              <a:lnSpc>
                <a:spcPct val="150000"/>
              </a:lnSpc>
            </a:pPr>
            <a:r>
              <a:rPr lang="en-US" dirty="0" smtClean="0"/>
              <a:t> </a:t>
            </a:r>
            <a:r>
              <a:rPr lang="en-US" dirty="0"/>
              <a:t>Equilibrium is the force that drives the learning process. </a:t>
            </a:r>
          </a:p>
          <a:p>
            <a:pPr>
              <a:lnSpc>
                <a:spcPct val="150000"/>
              </a:lnSpc>
            </a:pPr>
            <a:r>
              <a:rPr lang="en-US" dirty="0" smtClean="0"/>
              <a:t> </a:t>
            </a:r>
            <a:r>
              <a:rPr lang="en-US" dirty="0"/>
              <a:t>Once the new information is acquired through assimilation with the new schema will continue until the next time we need to adjust to it.</a:t>
            </a:r>
          </a:p>
          <a:p>
            <a:endParaRPr lang="en-US" dirty="0"/>
          </a:p>
        </p:txBody>
      </p:sp>
    </p:spTree>
    <p:extLst>
      <p:ext uri="{BB962C8B-B14F-4D97-AF65-F5344CB8AC3E}">
        <p14:creationId xmlns:p14="http://schemas.microsoft.com/office/powerpoint/2010/main" val="574830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Piaget’s stages of cognitive development</a:t>
            </a:r>
          </a:p>
        </p:txBody>
      </p:sp>
      <p:sp>
        <p:nvSpPr>
          <p:cNvPr id="3" name="Content Placeholder 2"/>
          <p:cNvSpPr>
            <a:spLocks noGrp="1"/>
          </p:cNvSpPr>
          <p:nvPr>
            <p:ph idx="1"/>
          </p:nvPr>
        </p:nvSpPr>
        <p:spPr/>
        <p:txBody>
          <a:bodyPr>
            <a:normAutofit fontScale="92500"/>
          </a:bodyPr>
          <a:lstStyle/>
          <a:p>
            <a:pPr>
              <a:lnSpc>
                <a:spcPct val="150000"/>
              </a:lnSpc>
            </a:pPr>
            <a:r>
              <a:rPr lang="en-US" dirty="0"/>
              <a:t>Piaget identified four stages of cognitive development reflecting the increasing sophistication of children’s thought</a:t>
            </a:r>
            <a:r>
              <a:rPr lang="en-US" dirty="0" smtClean="0"/>
              <a:t>.</a:t>
            </a:r>
          </a:p>
          <a:p>
            <a:pPr>
              <a:lnSpc>
                <a:spcPct val="150000"/>
              </a:lnSpc>
            </a:pPr>
            <a:r>
              <a:rPr lang="en-US" dirty="0" smtClean="0"/>
              <a:t> </a:t>
            </a:r>
            <a:r>
              <a:rPr lang="en-US" dirty="0"/>
              <a:t>According to Piaget, children move through four stages of cognitive development. </a:t>
            </a:r>
            <a:endParaRPr lang="en-US" dirty="0" smtClean="0"/>
          </a:p>
          <a:p>
            <a:pPr>
              <a:lnSpc>
                <a:spcPct val="150000"/>
              </a:lnSpc>
            </a:pPr>
            <a:r>
              <a:rPr lang="en-US" dirty="0" smtClean="0"/>
              <a:t>According </a:t>
            </a:r>
            <a:r>
              <a:rPr lang="en-US" dirty="0"/>
              <a:t>to Piaget, children take part in learning process through experimentation and observation and learn about the world</a:t>
            </a:r>
            <a:r>
              <a:rPr lang="en-US" dirty="0" smtClean="0"/>
              <a:t>.</a:t>
            </a:r>
          </a:p>
          <a:p>
            <a:pPr>
              <a:lnSpc>
                <a:spcPct val="150000"/>
              </a:lnSpc>
            </a:pPr>
            <a:r>
              <a:rPr lang="en-US" dirty="0" smtClean="0"/>
              <a:t> </a:t>
            </a:r>
            <a:r>
              <a:rPr lang="en-US" dirty="0"/>
              <a:t>As children interact with the world round them, they continually acquire new knowledge and build upon existing knowledge and previously held ideas to accommodate new </a:t>
            </a:r>
            <a:r>
              <a:rPr lang="en-US" dirty="0" smtClean="0"/>
              <a:t>ones.</a:t>
            </a:r>
            <a:endParaRPr lang="en-US" dirty="0"/>
          </a:p>
        </p:txBody>
      </p:sp>
    </p:spTree>
    <p:extLst>
      <p:ext uri="{BB962C8B-B14F-4D97-AF65-F5344CB8AC3E}">
        <p14:creationId xmlns:p14="http://schemas.microsoft.com/office/powerpoint/2010/main" val="2671785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Sensorimotor stage</a:t>
            </a:r>
            <a:endParaRPr lang="en-US" dirty="0"/>
          </a:p>
        </p:txBody>
      </p:sp>
      <p:sp>
        <p:nvSpPr>
          <p:cNvPr id="3" name="Content Placeholder 2"/>
          <p:cNvSpPr>
            <a:spLocks noGrp="1"/>
          </p:cNvSpPr>
          <p:nvPr>
            <p:ph idx="1"/>
          </p:nvPr>
        </p:nvSpPr>
        <p:spPr/>
        <p:txBody>
          <a:bodyPr>
            <a:normAutofit fontScale="92500"/>
          </a:bodyPr>
          <a:lstStyle/>
          <a:p>
            <a:pPr>
              <a:lnSpc>
                <a:spcPct val="150000"/>
              </a:lnSpc>
            </a:pPr>
            <a:r>
              <a:rPr lang="en-US" dirty="0"/>
              <a:t>This stage occurs from birth to age 2. </a:t>
            </a:r>
            <a:endParaRPr lang="en-US" dirty="0" smtClean="0"/>
          </a:p>
          <a:p>
            <a:pPr>
              <a:lnSpc>
                <a:spcPct val="150000"/>
              </a:lnSpc>
            </a:pPr>
            <a:r>
              <a:rPr lang="en-US" dirty="0" smtClean="0"/>
              <a:t>During </a:t>
            </a:r>
            <a:r>
              <a:rPr lang="en-US" dirty="0"/>
              <a:t>the earliest stage of development toddlers acquire knowledge through sensory experiences and manipulating objects. </a:t>
            </a:r>
            <a:endParaRPr lang="en-US" dirty="0" smtClean="0"/>
          </a:p>
          <a:p>
            <a:pPr>
              <a:lnSpc>
                <a:spcPct val="150000"/>
              </a:lnSpc>
            </a:pPr>
            <a:r>
              <a:rPr lang="en-US" dirty="0" smtClean="0"/>
              <a:t>The </a:t>
            </a:r>
            <a:r>
              <a:rPr lang="en-US" dirty="0"/>
              <a:t>child’s entire experiences at this early stage occurs through basic senses, motor responses, and reflexes. </a:t>
            </a:r>
            <a:endParaRPr lang="en-US" dirty="0" smtClean="0"/>
          </a:p>
          <a:p>
            <a:pPr>
              <a:lnSpc>
                <a:spcPct val="150000"/>
              </a:lnSpc>
            </a:pPr>
            <a:r>
              <a:rPr lang="en-US" dirty="0" smtClean="0"/>
              <a:t>During </a:t>
            </a:r>
            <a:r>
              <a:rPr lang="en-US" dirty="0"/>
              <a:t>this stage, children go through a period of dramatic growth and leaning. </a:t>
            </a:r>
            <a:endParaRPr lang="en-US" dirty="0" smtClean="0"/>
          </a:p>
          <a:p>
            <a:pPr>
              <a:lnSpc>
                <a:spcPct val="150000"/>
              </a:lnSpc>
            </a:pPr>
            <a:r>
              <a:rPr lang="en-US" dirty="0" smtClean="0"/>
              <a:t>Kids </a:t>
            </a:r>
            <a:r>
              <a:rPr lang="en-US" dirty="0"/>
              <a:t>make new discoveries about the world as they interact with their environment. </a:t>
            </a:r>
          </a:p>
        </p:txBody>
      </p:sp>
    </p:spTree>
    <p:extLst>
      <p:ext uri="{BB962C8B-B14F-4D97-AF65-F5344CB8AC3E}">
        <p14:creationId xmlns:p14="http://schemas.microsoft.com/office/powerpoint/2010/main" val="154798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a:t>The kid knows the world through movements and sensations.</a:t>
            </a:r>
          </a:p>
          <a:p>
            <a:pPr>
              <a:lnSpc>
                <a:spcPct val="150000"/>
              </a:lnSpc>
            </a:pPr>
            <a:r>
              <a:rPr lang="en-US" dirty="0"/>
              <a:t>Children learn about the world through basic actions like grasping, sucking, listening, and grasping.</a:t>
            </a:r>
          </a:p>
          <a:p>
            <a:pPr>
              <a:lnSpc>
                <a:spcPct val="150000"/>
              </a:lnSpc>
            </a:pPr>
            <a:r>
              <a:rPr lang="en-US" dirty="0"/>
              <a:t>Kids learn that that things exist even if they cannot be seen. This is called object performance.</a:t>
            </a:r>
          </a:p>
          <a:p>
            <a:pPr>
              <a:lnSpc>
                <a:spcPct val="150000"/>
              </a:lnSpc>
            </a:pPr>
            <a:r>
              <a:rPr lang="en-US" dirty="0"/>
              <a:t>Infants learn that they are separate beings from the people and objects around them.</a:t>
            </a:r>
          </a:p>
          <a:p>
            <a:pPr>
              <a:lnSpc>
                <a:spcPct val="150000"/>
              </a:lnSpc>
            </a:pPr>
            <a:r>
              <a:rPr lang="en-US" dirty="0"/>
              <a:t>Children realize that their actions can cause things to happen in the world around them.</a:t>
            </a:r>
          </a:p>
          <a:p>
            <a:pPr>
              <a:lnSpc>
                <a:spcPct val="150000"/>
              </a:lnSpc>
            </a:pPr>
            <a:r>
              <a:rPr lang="en-US" dirty="0"/>
              <a:t>Things learned are based on trial and error and experiences.</a:t>
            </a:r>
          </a:p>
        </p:txBody>
      </p:sp>
    </p:spTree>
    <p:extLst>
      <p:ext uri="{BB962C8B-B14F-4D97-AF65-F5344CB8AC3E}">
        <p14:creationId xmlns:p14="http://schemas.microsoft.com/office/powerpoint/2010/main" val="1328235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Preoperational Stage</a:t>
            </a:r>
          </a:p>
        </p:txBody>
      </p:sp>
      <p:sp>
        <p:nvSpPr>
          <p:cNvPr id="3" name="Content Placeholder 2"/>
          <p:cNvSpPr>
            <a:spLocks noGrp="1"/>
          </p:cNvSpPr>
          <p:nvPr>
            <p:ph idx="1"/>
          </p:nvPr>
        </p:nvSpPr>
        <p:spPr/>
        <p:txBody>
          <a:bodyPr>
            <a:normAutofit fontScale="92500"/>
          </a:bodyPr>
          <a:lstStyle/>
          <a:p>
            <a:pPr>
              <a:lnSpc>
                <a:spcPct val="160000"/>
              </a:lnSpc>
            </a:pPr>
            <a:r>
              <a:rPr lang="en-US" dirty="0"/>
              <a:t>This is the second stage of development and occurs between ages 2 to 7 years.</a:t>
            </a:r>
          </a:p>
          <a:p>
            <a:pPr>
              <a:lnSpc>
                <a:spcPct val="160000"/>
              </a:lnSpc>
            </a:pPr>
            <a:r>
              <a:rPr lang="en-US" dirty="0"/>
              <a:t>Children start to think symbolically. They learn to use words and pictures to represent objects.</a:t>
            </a:r>
          </a:p>
          <a:p>
            <a:pPr>
              <a:lnSpc>
                <a:spcPct val="160000"/>
              </a:lnSpc>
            </a:pPr>
            <a:r>
              <a:rPr lang="en-US" dirty="0"/>
              <a:t>At this stage children begin to be egocentric and struggle to see things from the perspective of others.</a:t>
            </a:r>
          </a:p>
          <a:p>
            <a:pPr>
              <a:lnSpc>
                <a:spcPct val="160000"/>
              </a:lnSpc>
            </a:pPr>
            <a:r>
              <a:rPr lang="en-US" dirty="0"/>
              <a:t>Kids learn through pretend play. They struggle with logic reasoning. </a:t>
            </a:r>
          </a:p>
          <a:p>
            <a:pPr>
              <a:lnSpc>
                <a:spcPct val="160000"/>
              </a:lnSpc>
            </a:pPr>
            <a:r>
              <a:rPr lang="en-US" dirty="0"/>
              <a:t>Children learn best by doing.</a:t>
            </a:r>
          </a:p>
          <a:p>
            <a:endParaRPr lang="en-US" dirty="0"/>
          </a:p>
        </p:txBody>
      </p:sp>
    </p:spTree>
    <p:extLst>
      <p:ext uri="{BB962C8B-B14F-4D97-AF65-F5344CB8AC3E}">
        <p14:creationId xmlns:p14="http://schemas.microsoft.com/office/powerpoint/2010/main" val="306770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Concrete operational stage</a:t>
            </a:r>
          </a:p>
        </p:txBody>
      </p:sp>
      <p:sp>
        <p:nvSpPr>
          <p:cNvPr id="3" name="Content Placeholder 2"/>
          <p:cNvSpPr>
            <a:spLocks noGrp="1"/>
          </p:cNvSpPr>
          <p:nvPr>
            <p:ph idx="1"/>
          </p:nvPr>
        </p:nvSpPr>
        <p:spPr/>
        <p:txBody>
          <a:bodyPr/>
          <a:lstStyle/>
          <a:p>
            <a:pPr>
              <a:lnSpc>
                <a:spcPct val="150000"/>
              </a:lnSpc>
            </a:pPr>
            <a:r>
              <a:rPr lang="en-US" dirty="0"/>
              <a:t>This stage marks the beginning of logical or operational thought. </a:t>
            </a:r>
          </a:p>
          <a:p>
            <a:pPr>
              <a:lnSpc>
                <a:spcPct val="150000"/>
              </a:lnSpc>
            </a:pPr>
            <a:r>
              <a:rPr lang="en-US" dirty="0"/>
              <a:t>Children begin to understand the concept of conservation. </a:t>
            </a:r>
          </a:p>
          <a:p>
            <a:pPr>
              <a:lnSpc>
                <a:spcPct val="150000"/>
              </a:lnSpc>
            </a:pPr>
            <a:r>
              <a:rPr lang="en-US" dirty="0"/>
              <a:t>Their thinking is more logical and organized albeit concrete</a:t>
            </a:r>
          </a:p>
          <a:p>
            <a:pPr>
              <a:lnSpc>
                <a:spcPct val="150000"/>
              </a:lnSpc>
            </a:pPr>
            <a:r>
              <a:rPr lang="en-US" dirty="0"/>
              <a:t>Children can use inductive logic </a:t>
            </a:r>
          </a:p>
          <a:p>
            <a:pPr>
              <a:lnSpc>
                <a:spcPct val="150000"/>
              </a:lnSpc>
            </a:pPr>
            <a:r>
              <a:rPr lang="en-US" dirty="0"/>
              <a:t>Egocentrism starts to slowly disappear </a:t>
            </a:r>
          </a:p>
          <a:p>
            <a:pPr>
              <a:lnSpc>
                <a:spcPct val="150000"/>
              </a:lnSpc>
            </a:pPr>
            <a:r>
              <a:rPr lang="en-US" dirty="0"/>
              <a:t>Children begin to think about how other people feel and think.</a:t>
            </a:r>
          </a:p>
          <a:p>
            <a:endParaRPr lang="en-US" dirty="0"/>
          </a:p>
        </p:txBody>
      </p:sp>
    </p:spTree>
    <p:extLst>
      <p:ext uri="{BB962C8B-B14F-4D97-AF65-F5344CB8AC3E}">
        <p14:creationId xmlns:p14="http://schemas.microsoft.com/office/powerpoint/2010/main" val="1617034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Formal operational stage</a:t>
            </a:r>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a:t>This is the final stage of Piaget’s theory.</a:t>
            </a:r>
          </a:p>
          <a:p>
            <a:pPr>
              <a:lnSpc>
                <a:spcPct val="150000"/>
              </a:lnSpc>
            </a:pPr>
            <a:r>
              <a:rPr lang="en-US" dirty="0"/>
              <a:t>Occurs at the ages of 12 years and above.</a:t>
            </a:r>
          </a:p>
          <a:p>
            <a:pPr>
              <a:lnSpc>
                <a:spcPct val="150000"/>
              </a:lnSpc>
            </a:pPr>
            <a:r>
              <a:rPr lang="en-US" dirty="0"/>
              <a:t>It is characterized by an increase in logic and the ability to use deductive reasoning.</a:t>
            </a:r>
          </a:p>
          <a:p>
            <a:pPr>
              <a:lnSpc>
                <a:spcPct val="150000"/>
              </a:lnSpc>
            </a:pPr>
            <a:r>
              <a:rPr lang="en-US" dirty="0"/>
              <a:t>Abstract thoughts emerges. Adolescents can reason abstractly about hypothetical problems.</a:t>
            </a:r>
          </a:p>
          <a:p>
            <a:pPr>
              <a:lnSpc>
                <a:spcPct val="150000"/>
              </a:lnSpc>
            </a:pPr>
            <a:r>
              <a:rPr lang="en-US" dirty="0"/>
              <a:t>Teens begin to use deductive logic (reasoning from a general principle to specific information).</a:t>
            </a:r>
          </a:p>
          <a:p>
            <a:pPr>
              <a:lnSpc>
                <a:spcPct val="150000"/>
              </a:lnSpc>
            </a:pPr>
            <a:r>
              <a:rPr lang="en-US" dirty="0"/>
              <a:t>Children begin to think more about philosophical, ethical, moral, political, and social issues that require theoretical and abstract reasoning. </a:t>
            </a:r>
          </a:p>
          <a:p>
            <a:endParaRPr lang="en-US" dirty="0"/>
          </a:p>
        </p:txBody>
      </p:sp>
    </p:spTree>
    <p:extLst>
      <p:ext uri="{BB962C8B-B14F-4D97-AF65-F5344CB8AC3E}">
        <p14:creationId xmlns:p14="http://schemas.microsoft.com/office/powerpoint/2010/main" val="861295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Piaget's’ Models of Cognitive Development</a:t>
            </a:r>
            <a:br>
              <a:rPr lang="en-US" dirty="0"/>
            </a:br>
            <a:r>
              <a:rPr lang="en-US" dirty="0"/>
              <a:t>The sociological model of development. </a:t>
            </a:r>
          </a:p>
        </p:txBody>
      </p:sp>
      <p:sp>
        <p:nvSpPr>
          <p:cNvPr id="3" name="Content Placeholder 2"/>
          <p:cNvSpPr>
            <a:spLocks noGrp="1"/>
          </p:cNvSpPr>
          <p:nvPr>
            <p:ph idx="1"/>
          </p:nvPr>
        </p:nvSpPr>
        <p:spPr/>
        <p:txBody>
          <a:bodyPr>
            <a:normAutofit/>
          </a:bodyPr>
          <a:lstStyle/>
          <a:p>
            <a:r>
              <a:rPr lang="en-US" sz="1600" dirty="0"/>
              <a:t>This is the first model of cognitive development published by Piaget. </a:t>
            </a:r>
            <a:endParaRPr lang="en-US" sz="1600" dirty="0" smtClean="0"/>
          </a:p>
          <a:p>
            <a:r>
              <a:rPr lang="en-US" sz="1600" dirty="0" smtClean="0"/>
              <a:t>In </a:t>
            </a:r>
            <a:r>
              <a:rPr lang="en-US" sz="1600" dirty="0"/>
              <a:t>his publication, he focused on the language and the thoughts of children on understanding the world, moral judgments, and physical causality. </a:t>
            </a:r>
            <a:endParaRPr lang="en-US" sz="1600" dirty="0" smtClean="0"/>
          </a:p>
          <a:p>
            <a:r>
              <a:rPr lang="en-US" sz="1600" dirty="0" smtClean="0"/>
              <a:t>In </a:t>
            </a:r>
            <a:r>
              <a:rPr lang="en-US" sz="1600" dirty="0"/>
              <a:t>his writing, he also postulated the mental development of the children, which is driven by social dynamics. </a:t>
            </a:r>
            <a:endParaRPr lang="en-US" sz="1600" dirty="0" smtClean="0"/>
          </a:p>
          <a:p>
            <a:r>
              <a:rPr lang="en-US" sz="1600" dirty="0" smtClean="0"/>
              <a:t>He </a:t>
            </a:r>
            <a:r>
              <a:rPr lang="en-US" sz="1600" dirty="0"/>
              <a:t>proposed that children grow from a state of not taking other peoples' suggestions (egocentrism) to the state of recognizing that people have different perceptions about the world contrary to what they do (sociocentrism). </a:t>
            </a:r>
            <a:endParaRPr lang="en-US" sz="1600" dirty="0" smtClean="0"/>
          </a:p>
        </p:txBody>
      </p:sp>
    </p:spTree>
    <p:extLst>
      <p:ext uri="{BB962C8B-B14F-4D97-AF65-F5344CB8AC3E}">
        <p14:creationId xmlns:p14="http://schemas.microsoft.com/office/powerpoint/2010/main" val="2993298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Biological Model of Intellectual Development</a:t>
            </a:r>
          </a:p>
        </p:txBody>
      </p:sp>
      <p:sp>
        <p:nvSpPr>
          <p:cNvPr id="3" name="Content Placeholder 2"/>
          <p:cNvSpPr>
            <a:spLocks noGrp="1"/>
          </p:cNvSpPr>
          <p:nvPr>
            <p:ph idx="1"/>
          </p:nvPr>
        </p:nvSpPr>
        <p:spPr/>
        <p:txBody>
          <a:bodyPr>
            <a:normAutofit/>
          </a:bodyPr>
          <a:lstStyle/>
          <a:p>
            <a:r>
              <a:rPr lang="en-US" sz="1600" dirty="0"/>
              <a:t>Piaget developed a second model where he elaborated it by combing the sociological concept of the first of the one. Piaget illustrated the intelligence that has close interrelated facets. </a:t>
            </a:r>
            <a:endParaRPr lang="en-US" sz="1600" dirty="0" smtClean="0"/>
          </a:p>
          <a:p>
            <a:r>
              <a:rPr lang="en-US" sz="1600" dirty="0" smtClean="0"/>
              <a:t>He </a:t>
            </a:r>
            <a:r>
              <a:rPr lang="en-US" sz="1600" dirty="0"/>
              <a:t>carried one of the two aspects from the first model, which was based on the thinking of children. The other one was new to this model, which was the process of intellectual activity among the children. </a:t>
            </a:r>
            <a:endParaRPr lang="en-US" sz="1600" dirty="0" smtClean="0"/>
          </a:p>
          <a:p>
            <a:r>
              <a:rPr lang="en-US" sz="1600" dirty="0"/>
              <a:t>H</a:t>
            </a:r>
            <a:r>
              <a:rPr lang="en-US" sz="1600" dirty="0" smtClean="0"/>
              <a:t>e </a:t>
            </a:r>
            <a:r>
              <a:rPr lang="en-US" sz="1600" dirty="0"/>
              <a:t>suggested that a solid idea that the process of thinking is just an extension of the biological process of adaptation in children. </a:t>
            </a:r>
            <a:endParaRPr lang="en-US" sz="1600" dirty="0" smtClean="0"/>
          </a:p>
          <a:p>
            <a:r>
              <a:rPr lang="en-US" sz="1600" dirty="0" smtClean="0"/>
              <a:t>Piaget noticed that children </a:t>
            </a:r>
            <a:r>
              <a:rPr lang="en-US" sz="1600" dirty="0"/>
              <a:t>transform some of their stimuli to adapt to their mental structures, </a:t>
            </a:r>
            <a:r>
              <a:rPr lang="en-US" sz="1600" dirty="0" smtClean="0"/>
              <a:t>as </a:t>
            </a:r>
            <a:r>
              <a:rPr lang="en-US" sz="1600" dirty="0"/>
              <a:t>they modify their mental structures for them to conform to the needs of the environment</a:t>
            </a:r>
            <a:r>
              <a:rPr lang="en-US" sz="1600" dirty="0" smtClean="0"/>
              <a:t>. </a:t>
            </a:r>
            <a:endParaRPr lang="en-US" sz="1600" dirty="0"/>
          </a:p>
        </p:txBody>
      </p:sp>
    </p:spTree>
    <p:extLst>
      <p:ext uri="{BB962C8B-B14F-4D97-AF65-F5344CB8AC3E}">
        <p14:creationId xmlns:p14="http://schemas.microsoft.com/office/powerpoint/2010/main" val="3910513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Elaboration of the Logical Model of Intellectual Development.</a:t>
            </a:r>
          </a:p>
        </p:txBody>
      </p:sp>
      <p:sp>
        <p:nvSpPr>
          <p:cNvPr id="3" name="Content Placeholder 2"/>
          <p:cNvSpPr>
            <a:spLocks noGrp="1"/>
          </p:cNvSpPr>
          <p:nvPr>
            <p:ph idx="1"/>
          </p:nvPr>
        </p:nvSpPr>
        <p:spPr/>
        <p:txBody>
          <a:bodyPr>
            <a:normAutofit/>
          </a:bodyPr>
          <a:lstStyle/>
          <a:p>
            <a:r>
              <a:rPr lang="en-US" sz="1600" dirty="0"/>
              <a:t>In this model, Piaget identified the development of different physical and mathematical concepts among adolescents and children. </a:t>
            </a:r>
            <a:endParaRPr lang="en-US" sz="1600" dirty="0" smtClean="0"/>
          </a:p>
          <a:p>
            <a:r>
              <a:rPr lang="en-US" sz="1600" dirty="0" smtClean="0"/>
              <a:t>He </a:t>
            </a:r>
            <a:r>
              <a:rPr lang="en-US" sz="1600" dirty="0"/>
              <a:t>gave a conclusion that to test children's development ability to understand concepts is by challenging them on how they know conservation, that is, their understanding that an object's physical or mathematical properties do not change despite a change in its appearance. </a:t>
            </a:r>
            <a:endParaRPr lang="en-US" sz="1600" dirty="0" smtClean="0"/>
          </a:p>
          <a:p>
            <a:r>
              <a:rPr lang="en-US" sz="1600" dirty="0" smtClean="0"/>
              <a:t>Piaget </a:t>
            </a:r>
            <a:r>
              <a:rPr lang="en-US" sz="1600" dirty="0"/>
              <a:t>based this methodology on the fact that scientific progress occurs when judgments of reason win out over decisions based upon outlook.</a:t>
            </a:r>
          </a:p>
        </p:txBody>
      </p:sp>
    </p:spTree>
    <p:extLst>
      <p:ext uri="{BB962C8B-B14F-4D97-AF65-F5344CB8AC3E}">
        <p14:creationId xmlns:p14="http://schemas.microsoft.com/office/powerpoint/2010/main" val="1981988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Study of Figurative Thought</a:t>
            </a:r>
          </a:p>
        </p:txBody>
      </p:sp>
      <p:sp>
        <p:nvSpPr>
          <p:cNvPr id="3" name="Content Placeholder 2"/>
          <p:cNvSpPr>
            <a:spLocks noGrp="1"/>
          </p:cNvSpPr>
          <p:nvPr>
            <p:ph idx="1"/>
          </p:nvPr>
        </p:nvSpPr>
        <p:spPr/>
        <p:txBody>
          <a:bodyPr>
            <a:normAutofit/>
          </a:bodyPr>
          <a:lstStyle/>
          <a:p>
            <a:r>
              <a:rPr lang="en-US" sz="1600" dirty="0"/>
              <a:t>In the last model, Piaget illustrated the symbolic facets of intelligence. </a:t>
            </a:r>
            <a:endParaRPr lang="en-US" sz="1600" dirty="0" smtClean="0"/>
          </a:p>
          <a:p>
            <a:r>
              <a:rPr lang="en-US" sz="1600" dirty="0" smtClean="0"/>
              <a:t>By </a:t>
            </a:r>
            <a:r>
              <a:rPr lang="en-US" sz="1600" dirty="0"/>
              <a:t>figurative, Piaget meant those aspects of intelligence, such as perception and memory, that are not entirely logical. </a:t>
            </a:r>
            <a:endParaRPr lang="en-US" sz="1600" dirty="0" smtClean="0"/>
          </a:p>
          <a:p>
            <a:r>
              <a:rPr lang="en-US" sz="1600" dirty="0" smtClean="0"/>
              <a:t>Logical </a:t>
            </a:r>
            <a:r>
              <a:rPr lang="en-US" sz="1600" dirty="0"/>
              <a:t>concepts are completely reversible in the sense that one can always get back to the starting point. </a:t>
            </a:r>
            <a:endParaRPr lang="en-US" sz="1600" dirty="0" smtClean="0"/>
          </a:p>
          <a:p>
            <a:r>
              <a:rPr lang="en-US" sz="1600" dirty="0" smtClean="0"/>
              <a:t>This </a:t>
            </a:r>
            <a:r>
              <a:rPr lang="en-US" sz="1600" dirty="0"/>
              <a:t>model aimed at the general population as there is no specific group that Piaget tried to put his attention when he was developing this model</a:t>
            </a:r>
            <a:r>
              <a:rPr lang="en-US" sz="1600" dirty="0" smtClean="0"/>
              <a:t>. </a:t>
            </a:r>
            <a:endParaRPr lang="en-US" sz="1600" dirty="0"/>
          </a:p>
        </p:txBody>
      </p:sp>
    </p:spTree>
    <p:extLst>
      <p:ext uri="{BB962C8B-B14F-4D97-AF65-F5344CB8AC3E}">
        <p14:creationId xmlns:p14="http://schemas.microsoft.com/office/powerpoint/2010/main" val="3704129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Other Theorists and their contributions to child development.</a:t>
            </a:r>
          </a:p>
        </p:txBody>
      </p:sp>
      <p:sp>
        <p:nvSpPr>
          <p:cNvPr id="3" name="Content Placeholder 2"/>
          <p:cNvSpPr>
            <a:spLocks noGrp="1"/>
          </p:cNvSpPr>
          <p:nvPr>
            <p:ph idx="1"/>
          </p:nvPr>
        </p:nvSpPr>
        <p:spPr/>
        <p:txBody>
          <a:bodyPr>
            <a:normAutofit/>
          </a:bodyPr>
          <a:lstStyle/>
          <a:p>
            <a:r>
              <a:rPr lang="en-US" sz="1600" dirty="0"/>
              <a:t>Freud was one of the theorists who explored the original theory of Piaget. </a:t>
            </a:r>
            <a:endParaRPr lang="en-US" sz="1600" dirty="0" smtClean="0"/>
          </a:p>
          <a:p>
            <a:r>
              <a:rPr lang="en-US" sz="1600" dirty="0" smtClean="0"/>
              <a:t>According </a:t>
            </a:r>
            <a:r>
              <a:rPr lang="en-US" sz="1600" dirty="0"/>
              <a:t>to Freud, child development is described as a series of psychosexual stages. </a:t>
            </a:r>
            <a:endParaRPr lang="en-US" sz="1600" dirty="0" smtClean="0"/>
          </a:p>
          <a:p>
            <a:r>
              <a:rPr lang="en-US" sz="1600" dirty="0" smtClean="0"/>
              <a:t>Each </a:t>
            </a:r>
            <a:r>
              <a:rPr lang="en-US" sz="1600" dirty="0"/>
              <a:t>stage involves satisfying a libidinal desire and can later play a role in adult personality. </a:t>
            </a:r>
            <a:endParaRPr lang="en-US" sz="1600" dirty="0" smtClean="0"/>
          </a:p>
          <a:p>
            <a:r>
              <a:rPr lang="en-US" sz="1600" dirty="0" smtClean="0"/>
              <a:t>If </a:t>
            </a:r>
            <a:r>
              <a:rPr lang="en-US" sz="1600" dirty="0"/>
              <a:t>a child does not complete a stage, he also suggested that one can develop fixation that subsequently influences adult personality and behavior.</a:t>
            </a:r>
          </a:p>
        </p:txBody>
      </p:sp>
    </p:spTree>
    <p:extLst>
      <p:ext uri="{BB962C8B-B14F-4D97-AF65-F5344CB8AC3E}">
        <p14:creationId xmlns:p14="http://schemas.microsoft.com/office/powerpoint/2010/main" val="8110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1600" dirty="0"/>
              <a:t>Another theorist was Erikson. </a:t>
            </a:r>
            <a:endParaRPr lang="en-US" sz="1600" dirty="0" smtClean="0"/>
          </a:p>
          <a:p>
            <a:r>
              <a:rPr lang="en-US" sz="1600" dirty="0" smtClean="0"/>
              <a:t>He </a:t>
            </a:r>
            <a:r>
              <a:rPr lang="en-US" sz="1600" dirty="0"/>
              <a:t>developed a psychosocial theory of development because human growth and development contain a series of stages the people go through. </a:t>
            </a:r>
            <a:endParaRPr lang="en-US" sz="1600" dirty="0" smtClean="0"/>
          </a:p>
          <a:p>
            <a:r>
              <a:rPr lang="en-US" sz="1600" dirty="0" smtClean="0"/>
              <a:t>Contrary </a:t>
            </a:r>
            <a:r>
              <a:rPr lang="en-US" sz="1600" dirty="0"/>
              <a:t>to Freud’s theory, Erickson’s theory covers development for the entire lifespan from birth until death. </a:t>
            </a:r>
            <a:endParaRPr lang="en-US" sz="1600" dirty="0" smtClean="0"/>
          </a:p>
          <a:p>
            <a:r>
              <a:rPr lang="en-US" sz="1600" dirty="0" smtClean="0"/>
              <a:t>Freud </a:t>
            </a:r>
            <a:r>
              <a:rPr lang="en-US" sz="1600" dirty="0"/>
              <a:t>only believed that the event is up to year five, while Erikson believed that people continue to develop and grow well into old age.</a:t>
            </a:r>
          </a:p>
        </p:txBody>
      </p:sp>
    </p:spTree>
    <p:extLst>
      <p:ext uri="{BB962C8B-B14F-4D97-AF65-F5344CB8AC3E}">
        <p14:creationId xmlns:p14="http://schemas.microsoft.com/office/powerpoint/2010/main" val="3089223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sz="1600" dirty="0"/>
              <a:t>John B. Watson was also one of the most famous theorists of that time. </a:t>
            </a:r>
            <a:endParaRPr lang="en-US" sz="1600" dirty="0" smtClean="0"/>
          </a:p>
          <a:p>
            <a:r>
              <a:rPr lang="en-US" sz="1600" dirty="0" smtClean="0"/>
              <a:t>According </a:t>
            </a:r>
            <a:r>
              <a:rPr lang="en-US" sz="1600" dirty="0"/>
              <a:t>to John B, any behavior can be learned. </a:t>
            </a:r>
            <a:endParaRPr lang="en-US" sz="1600" dirty="0" smtClean="0"/>
          </a:p>
          <a:p>
            <a:r>
              <a:rPr lang="en-US" sz="1600" dirty="0" smtClean="0"/>
              <a:t>He </a:t>
            </a:r>
            <a:r>
              <a:rPr lang="en-US" sz="1600" dirty="0"/>
              <a:t>believed in the proper training of individuals to influence their actions. </a:t>
            </a:r>
            <a:endParaRPr lang="en-US" sz="1600" dirty="0" smtClean="0"/>
          </a:p>
          <a:p>
            <a:r>
              <a:rPr lang="en-US" sz="1600" dirty="0" smtClean="0"/>
              <a:t>He </a:t>
            </a:r>
            <a:r>
              <a:rPr lang="en-US" sz="1600" dirty="0"/>
              <a:t>considered less the aspects penchants, talents, abilities, tendencies, vacations as well as the race of the early ancestors. </a:t>
            </a:r>
            <a:endParaRPr lang="en-US" sz="1600" dirty="0" smtClean="0"/>
          </a:p>
          <a:p>
            <a:r>
              <a:rPr lang="en-US" sz="1600" dirty="0" smtClean="0"/>
              <a:t>Other </a:t>
            </a:r>
            <a:r>
              <a:rPr lang="en-US" sz="1600" dirty="0"/>
              <a:t>theorists are Ivan Pavlov, and B.F. Skinner also contributed significantly to behaviorism, driving this school of thought to dominate forcefully in the field of psychology for many years.</a:t>
            </a:r>
          </a:p>
        </p:txBody>
      </p:sp>
    </p:spTree>
    <p:extLst>
      <p:ext uri="{BB962C8B-B14F-4D97-AF65-F5344CB8AC3E}">
        <p14:creationId xmlns:p14="http://schemas.microsoft.com/office/powerpoint/2010/main" val="1055000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 </a:t>
            </a:r>
          </a:p>
        </p:txBody>
      </p:sp>
      <p:sp>
        <p:nvSpPr>
          <p:cNvPr id="3" name="Content Placeholder 2"/>
          <p:cNvSpPr>
            <a:spLocks noGrp="1"/>
          </p:cNvSpPr>
          <p:nvPr>
            <p:ph idx="1"/>
          </p:nvPr>
        </p:nvSpPr>
        <p:spPr/>
        <p:txBody>
          <a:bodyPr>
            <a:normAutofit/>
          </a:bodyPr>
          <a:lstStyle/>
          <a:p>
            <a:pPr marL="0" indent="0">
              <a:buNone/>
            </a:pPr>
            <a:endParaRPr lang="en-US" sz="1600" dirty="0" smtClean="0"/>
          </a:p>
          <a:p>
            <a:pPr marL="0" indent="0">
              <a:buNone/>
            </a:pPr>
            <a:endParaRPr lang="en-US" sz="1600" dirty="0"/>
          </a:p>
          <a:p>
            <a:pPr marL="0" indent="0">
              <a:buNone/>
            </a:pPr>
            <a:r>
              <a:rPr lang="en-US" sz="1600" dirty="0" err="1" smtClean="0"/>
              <a:t>Carden</a:t>
            </a:r>
            <a:r>
              <a:rPr lang="en-US" sz="1600" dirty="0"/>
              <a:t>, N. (2018). The Development of Cognition and Perception. The Education of Children with Severe Learning Difficulties (pp. 101-127). </a:t>
            </a:r>
            <a:r>
              <a:rPr lang="en-US" sz="1600" dirty="0" err="1"/>
              <a:t>Routledge</a:t>
            </a:r>
            <a:r>
              <a:rPr lang="en-US" sz="1600" dirty="0"/>
              <a:t>.</a:t>
            </a:r>
          </a:p>
          <a:p>
            <a:pPr marL="0" indent="0">
              <a:buNone/>
            </a:pPr>
            <a:r>
              <a:rPr lang="en-US" sz="1600" dirty="0" err="1"/>
              <a:t>Ippolito</a:t>
            </a:r>
            <a:r>
              <a:rPr lang="en-US" sz="1600" dirty="0"/>
              <a:t>, K. O. (2019). Cognitive Development: The Scaffold for Critical Thought. Nursing education perspectives, 40(4), 236-237. </a:t>
            </a:r>
          </a:p>
          <a:p>
            <a:pPr marL="0" indent="0">
              <a:buNone/>
            </a:pPr>
            <a:r>
              <a:rPr lang="en-US" sz="1600" dirty="0"/>
              <a:t>Levine, L. E., &amp; </a:t>
            </a:r>
            <a:r>
              <a:rPr lang="en-US" sz="1600" dirty="0" err="1"/>
              <a:t>Munsch</a:t>
            </a:r>
            <a:r>
              <a:rPr lang="en-US" sz="1600" dirty="0"/>
              <a:t>, J. (2018). Child development from infancy to adolescence: An active learning approach. Sage Publications</a:t>
            </a:r>
            <a:r>
              <a:rPr lang="en-US" dirty="0"/>
              <a:t>. </a:t>
            </a:r>
          </a:p>
          <a:p>
            <a:pPr marL="0" indent="0">
              <a:buNone/>
            </a:pPr>
            <a:endParaRPr lang="en-US" dirty="0"/>
          </a:p>
          <a:p>
            <a:endParaRPr lang="en-US" dirty="0"/>
          </a:p>
        </p:txBody>
      </p:sp>
    </p:spTree>
    <p:extLst>
      <p:ext uri="{BB962C8B-B14F-4D97-AF65-F5344CB8AC3E}">
        <p14:creationId xmlns:p14="http://schemas.microsoft.com/office/powerpoint/2010/main" val="1543792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sz="1600" dirty="0" smtClean="0"/>
              <a:t>Lloyd</a:t>
            </a:r>
            <a:r>
              <a:rPr lang="en-US" sz="1600" dirty="0"/>
              <a:t>, C. (2018). Rediscovering Piaget: A fresh perspective on Piagetian theory and method. In Psychology and the Study of Education (pp. 124-141). </a:t>
            </a:r>
            <a:r>
              <a:rPr lang="en-US" sz="1600" dirty="0" err="1"/>
              <a:t>Routledge</a:t>
            </a:r>
            <a:r>
              <a:rPr lang="en-US" sz="1600" dirty="0"/>
              <a:t>.</a:t>
            </a:r>
          </a:p>
          <a:p>
            <a:pPr marL="0" indent="0">
              <a:buNone/>
            </a:pPr>
            <a:r>
              <a:rPr lang="en-US" sz="1600" dirty="0"/>
              <a:t>Lutz, C., </a:t>
            </a:r>
            <a:r>
              <a:rPr lang="en-US" sz="1600" dirty="0" err="1"/>
              <a:t>Berges</a:t>
            </a:r>
            <a:r>
              <a:rPr lang="en-US" sz="1600" dirty="0"/>
              <a:t>, M., </a:t>
            </a:r>
            <a:r>
              <a:rPr lang="en-US" sz="1600" dirty="0" err="1"/>
              <a:t>Hafemann</a:t>
            </a:r>
            <a:r>
              <a:rPr lang="en-US" sz="1600" dirty="0"/>
              <a:t>, J., &amp; </a:t>
            </a:r>
            <a:r>
              <a:rPr lang="en-US" sz="1600" dirty="0" err="1"/>
              <a:t>Sticha</a:t>
            </a:r>
            <a:r>
              <a:rPr lang="en-US" sz="1600" dirty="0"/>
              <a:t>, C. (2018, October). Piaget’s Cognitive Development in </a:t>
            </a:r>
            <a:r>
              <a:rPr lang="en-US" sz="1600" dirty="0" err="1"/>
              <a:t>Bebras</a:t>
            </a:r>
            <a:r>
              <a:rPr lang="en-US" sz="1600" dirty="0"/>
              <a:t> Tasks-A Descriptive Analysis by Age Groups. In International Conference on Informatics in Schools: Situation, Evolution, and Perspectives (pp. 259-270). Springer, Cham. </a:t>
            </a:r>
          </a:p>
          <a:p>
            <a:pPr marL="0" indent="0">
              <a:buNone/>
            </a:pPr>
            <a:r>
              <a:rPr lang="en-US" sz="1600" dirty="0"/>
              <a:t>Piaget, J. (2018). Jean Piaget: An Enduring Legacy. Learning Theories for Early Years Practice, 52.</a:t>
            </a:r>
          </a:p>
          <a:p>
            <a:endParaRPr lang="en-US" dirty="0"/>
          </a:p>
        </p:txBody>
      </p:sp>
    </p:spTree>
    <p:extLst>
      <p:ext uri="{BB962C8B-B14F-4D97-AF65-F5344CB8AC3E}">
        <p14:creationId xmlns:p14="http://schemas.microsoft.com/office/powerpoint/2010/main" val="134520947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291</TotalTime>
  <Words>2241</Words>
  <Application>Microsoft Office PowerPoint</Application>
  <PresentationFormat>Widescreen</PresentationFormat>
  <Paragraphs>141</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Trebuchet MS</vt:lpstr>
      <vt:lpstr>Wingdings 3</vt:lpstr>
      <vt:lpstr>Facet</vt:lpstr>
      <vt:lpstr>Child Development Model  Institution Affiliation   students’ Name  Date of Presentation </vt:lpstr>
      <vt:lpstr>Piaget theory of cognitive development</vt:lpstr>
      <vt:lpstr>Cont.…</vt:lpstr>
      <vt:lpstr>How Piaget developed the theory </vt:lpstr>
      <vt:lpstr>Cont.…</vt:lpstr>
      <vt:lpstr>Assumptions of the theory</vt:lpstr>
      <vt:lpstr>Components of the theory</vt:lpstr>
      <vt:lpstr>Schemas  </vt:lpstr>
      <vt:lpstr>Cont.…</vt:lpstr>
      <vt:lpstr>Adaptation processes  Assimilation </vt:lpstr>
      <vt:lpstr>Accommodation </vt:lpstr>
      <vt:lpstr>Equilibrium </vt:lpstr>
      <vt:lpstr>Piaget’s stages of cognitive development</vt:lpstr>
      <vt:lpstr>Sensorimotor stage</vt:lpstr>
      <vt:lpstr>Cont.…</vt:lpstr>
      <vt:lpstr>The Preoperational Stage</vt:lpstr>
      <vt:lpstr>Concrete operational stage</vt:lpstr>
      <vt:lpstr>Formal operational stage</vt:lpstr>
      <vt:lpstr>Piaget's’ Models of Cognitive Development The sociological model of development. </vt:lpstr>
      <vt:lpstr>The Biological Model of Intellectual Development</vt:lpstr>
      <vt:lpstr>The Elaboration of the Logical Model of Intellectual Development.</vt:lpstr>
      <vt:lpstr>The Study of Figurative Thought</vt:lpstr>
      <vt:lpstr>Other Theorists and their contributions to child development.</vt:lpstr>
      <vt:lpstr>Cont.…</vt:lpstr>
      <vt:lpstr>Cont.….</vt:lpstr>
      <vt:lpstr>References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HENRY</dc:creator>
  <cp:lastModifiedBy>m</cp:lastModifiedBy>
  <cp:revision>12</cp:revision>
  <dcterms:created xsi:type="dcterms:W3CDTF">2019-10-31T17:16:49Z</dcterms:created>
  <dcterms:modified xsi:type="dcterms:W3CDTF">2019-11-01T20:39:16Z</dcterms:modified>
</cp:coreProperties>
</file>